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5"/>
  </p:notesMasterIdLst>
  <p:handoutMasterIdLst>
    <p:handoutMasterId r:id="rId26"/>
  </p:handoutMasterIdLst>
  <p:sldIdLst>
    <p:sldId id="309" r:id="rId3"/>
    <p:sldId id="301" r:id="rId4"/>
    <p:sldId id="340" r:id="rId5"/>
    <p:sldId id="341" r:id="rId6"/>
    <p:sldId id="334" r:id="rId7"/>
    <p:sldId id="346" r:id="rId8"/>
    <p:sldId id="343" r:id="rId9"/>
    <p:sldId id="345" r:id="rId10"/>
    <p:sldId id="344" r:id="rId11"/>
    <p:sldId id="300" r:id="rId12"/>
    <p:sldId id="335" r:id="rId13"/>
    <p:sldId id="347" r:id="rId14"/>
    <p:sldId id="351" r:id="rId15"/>
    <p:sldId id="354" r:id="rId16"/>
    <p:sldId id="350" r:id="rId17"/>
    <p:sldId id="356" r:id="rId18"/>
    <p:sldId id="357" r:id="rId19"/>
    <p:sldId id="336" r:id="rId20"/>
    <p:sldId id="349" r:id="rId21"/>
    <p:sldId id="348" r:id="rId22"/>
    <p:sldId id="352" r:id="rId23"/>
    <p:sldId id="353" r:id="rId24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40"/>
            <p14:sldId id="341"/>
            <p14:sldId id="334"/>
            <p14:sldId id="346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6"/>
            <p14:sldId id="357"/>
            <p14:sldId id="336"/>
            <p14:sldId id="349"/>
            <p14:sldId id="348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536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16.07.17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16.07.17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Qualitative </a:t>
            </a:r>
            <a:r>
              <a:rPr lang="en-US" altLang="zh-CN" sz="2800" dirty="0" smtClean="0"/>
              <a:t>analysis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algn="just"/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pPr algn="just"/>
            <a:r>
              <a:rPr lang="en-US" altLang="zh-CN" sz="2400" dirty="0"/>
              <a:t>So we evaluate the impact of physical components (actors) failure on overall system </a:t>
            </a:r>
            <a:r>
              <a:rPr lang="en-US" altLang="zh-CN" sz="2400" dirty="0" smtClean="0"/>
              <a:t>through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pPr algn="just"/>
            <a:r>
              <a:rPr lang="en-US" altLang="zh-CN" sz="2400" dirty="0"/>
              <a:t>So we abstract the main failure modes from complex application scenarios then model the failure chain using STPN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</a:t>
            </a:r>
            <a:r>
              <a:rPr lang="en-US" altLang="zh-CN" sz="2000" dirty="0" err="1"/>
              <a:t>colour</a:t>
            </a:r>
            <a:r>
              <a:rPr lang="en-US" altLang="zh-CN" sz="2000" dirty="0"/>
              <a:t> 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/>
              <a:t>risk</a:t>
            </a:r>
            <a:r>
              <a:rPr lang="de-DE" altLang="zh-CN" sz="2000" dirty="0"/>
              <a:t>, time </a:t>
            </a:r>
            <a:r>
              <a:rPr lang="de-DE" altLang="zh-CN" sz="2000" dirty="0" err="1"/>
              <a:t>consuming</a:t>
            </a:r>
            <a:r>
              <a:rPr lang="de-DE" altLang="zh-CN" sz="2000" dirty="0"/>
              <a:t> </a:t>
            </a:r>
            <a:r>
              <a:rPr lang="de-DE" altLang="zh-CN" sz="2000" dirty="0" err="1"/>
              <a:t>execution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Fully</a:t>
            </a:r>
            <a:r>
              <a:rPr lang="de-DE" altLang="zh-CN" sz="2400" dirty="0" smtClean="0"/>
              <a:t> </a:t>
            </a:r>
            <a:r>
              <a:rPr lang="de-DE" altLang="zh-CN" sz="2400" dirty="0" err="1"/>
              <a:t>distributed</a:t>
            </a:r>
            <a:r>
              <a:rPr lang="de-DE" altLang="zh-CN" sz="2400" dirty="0"/>
              <a:t> </a:t>
            </a:r>
            <a:r>
              <a:rPr lang="de-DE" altLang="zh-CN" sz="2400" dirty="0" err="1"/>
              <a:t>automation</a:t>
            </a:r>
            <a:r>
              <a:rPr lang="de-DE" altLang="zh-CN" sz="2400" dirty="0" smtClean="0"/>
              <a:t>:</a:t>
            </a:r>
          </a:p>
          <a:p>
            <a:pPr lvl="1"/>
            <a:r>
              <a:rPr lang="de-DE" altLang="zh-CN" sz="2000" dirty="0" smtClean="0"/>
              <a:t>Lack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in </a:t>
            </a:r>
            <a:r>
              <a:rPr lang="de-DE" altLang="zh-CN" sz="2000" dirty="0" err="1"/>
              <a:t>effective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coordination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among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different </a:t>
            </a:r>
            <a:r>
              <a:rPr lang="de-DE" altLang="zh-CN" sz="2000" dirty="0" err="1" smtClean="0"/>
              <a:t>actors</a:t>
            </a:r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 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509846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architecture</a:t>
            </a:r>
            <a:r>
              <a:rPr lang="de-DE" altLang="zh-CN" sz="2000" dirty="0"/>
              <a:t> (CA) 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48" y="820613"/>
            <a:ext cx="5606975" cy="4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60" y="509953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IED,one</a:t>
            </a:r>
            <a:r>
              <a:rPr lang="en-US" altLang="zh-CN" sz="2000" dirty="0" smtClean="0">
                <a:solidFill>
                  <a:srgbClr val="FF0000"/>
                </a:solidFill>
              </a:rPr>
              <a:t>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2" y="1407468"/>
            <a:ext cx="8575229" cy="3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17921" y="5158154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multiple PSAU</a:t>
            </a:r>
            <a:r>
              <a:rPr lang="en-US" altLang="zh-CN" sz="2000" dirty="0" smtClean="0"/>
              <a:t>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1" y="1359664"/>
            <a:ext cx="8822331" cy="3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/>
              <a:t>Reliability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/>
              <a:t> Reliability </a:t>
            </a:r>
            <a:r>
              <a:rPr lang="en-US" altLang="zh-CN" sz="2400" dirty="0"/>
              <a:t>is used to evaluate the capability to continuously provide services without </a:t>
            </a:r>
            <a:r>
              <a:rPr lang="en-US" altLang="zh-CN" sz="2400" dirty="0" smtClean="0"/>
              <a:t>failures</a:t>
            </a:r>
            <a:r>
              <a:rPr lang="de-DE" altLang="zh-CN" sz="2400" dirty="0" smtClean="0"/>
              <a:t>.</a:t>
            </a:r>
          </a:p>
          <a:p>
            <a:r>
              <a:rPr lang="en-US" altLang="zh-CN" sz="2400" dirty="0" smtClean="0"/>
              <a:t> In </a:t>
            </a:r>
            <a:r>
              <a:rPr lang="en-US" altLang="zh-CN" sz="2400" dirty="0"/>
              <a:t>detail, it can be defined as the probability that the control center networks work correctly during the </a:t>
            </a:r>
            <a:r>
              <a:rPr lang="en-US" altLang="zh-CN" sz="2400" dirty="0" smtClean="0"/>
              <a:t>period[</a:t>
            </a:r>
            <a:r>
              <a:rPr lang="en-US" altLang="zh-CN" sz="2400" dirty="0"/>
              <a:t>0,t</a:t>
            </a:r>
            <a:r>
              <a:rPr lang="en-US" altLang="zh-CN" sz="2400" dirty="0" smtClean="0"/>
              <a:t>].</a:t>
            </a:r>
          </a:p>
          <a:p>
            <a:r>
              <a:rPr lang="en-US" altLang="zh-CN" sz="2400" dirty="0" smtClean="0"/>
              <a:t> where </a:t>
            </a:r>
            <a:r>
              <a:rPr lang="en-US" altLang="zh-CN" sz="2400" dirty="0"/>
              <a:t>X is the continuous random variable of correct operation time for control center </a:t>
            </a:r>
            <a:r>
              <a:rPr lang="en-US" altLang="zh-CN" sz="2400" dirty="0" smtClean="0"/>
              <a:t>networks: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4" name="图片 3" descr="Snip20170714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9" y="3731848"/>
            <a:ext cx="2826231" cy="513860"/>
          </a:xfrm>
          <a:prstGeom prst="rect">
            <a:avLst/>
          </a:prstGeom>
        </p:spPr>
      </p:pic>
      <p:pic>
        <p:nvPicPr>
          <p:cNvPr id="6" name="图片 5" descr="Snip2017071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2" y="4474308"/>
            <a:ext cx="3827260" cy="7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762000"/>
            <a:ext cx="8433329" cy="5401199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 smtClean="0"/>
          </a:p>
          <a:p>
            <a:r>
              <a:rPr lang="en-US" altLang="zh-CN" sz="2800" dirty="0" smtClean="0"/>
              <a:t> 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qualitative </a:t>
            </a:r>
            <a:r>
              <a:rPr lang="en-US" altLang="zh-CN" sz="2400" dirty="0" smtClean="0"/>
              <a:t>(survivability, dependability)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u="sng" dirty="0" smtClean="0"/>
              <a:t>quantitative</a:t>
            </a:r>
            <a:r>
              <a:rPr lang="en-US" altLang="zh-CN" sz="2400" dirty="0" smtClean="0"/>
              <a:t> (reliability, availability) analysis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</a:t>
            </a:r>
            <a:r>
              <a:rPr lang="de-DE" altLang="zh-CN" sz="2400" dirty="0" err="1"/>
              <a:t>Fully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distributed</a:t>
            </a:r>
            <a:r>
              <a:rPr lang="de-DE" altLang="zh-CN" sz="2400" dirty="0"/>
              <a:t> 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3076" y="183077"/>
            <a:ext cx="8484769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de-DE" altLang="zh-CN" dirty="0" err="1" smtClean="0"/>
              <a:t>Avalability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856662" cy="5292000"/>
          </a:xfrm>
        </p:spPr>
        <p:txBody>
          <a:bodyPr/>
          <a:lstStyle/>
          <a:p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Avalability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describes the readiness of correct services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endParaRPr lang="de-DE" altLang="zh-CN" sz="2400" dirty="0" smtClean="0"/>
          </a:p>
          <a:p>
            <a:pPr marL="0" indent="0">
              <a:buNone/>
            </a:pPr>
            <a:r>
              <a:rPr lang="de-DE" altLang="zh-CN" sz="2400" dirty="0" err="1" smtClean="0"/>
              <a:t>some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critical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components</a:t>
            </a:r>
            <a:r>
              <a:rPr lang="de-DE" altLang="zh-CN" sz="2400" dirty="0" smtClean="0"/>
              <a:t>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6" name="图片 5" descr="Snip20170714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2051539"/>
            <a:ext cx="6910624" cy="565638"/>
          </a:xfrm>
          <a:prstGeom prst="rect">
            <a:avLst/>
          </a:prstGeom>
        </p:spPr>
      </p:pic>
      <p:pic>
        <p:nvPicPr>
          <p:cNvPr id="7" name="图片 6" descr="Snip20170714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93" y="2891694"/>
            <a:ext cx="3000646" cy="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/>
              <a:t>Calculation method of reliability and availability 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388185"/>
          </a:xfrm>
        </p:spPr>
        <p:txBody>
          <a:bodyPr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alculation </a:t>
            </a:r>
            <a:r>
              <a:rPr lang="en-US" altLang="zh-CN" sz="2400" dirty="0"/>
              <a:t>method of reliability and availability from both steady-state and transient </a:t>
            </a:r>
            <a:r>
              <a:rPr lang="en-US" altLang="zh-CN" sz="2400" dirty="0" smtClean="0"/>
              <a:t>aspects involves </a:t>
            </a:r>
            <a:r>
              <a:rPr lang="en-US" altLang="zh-CN" sz="2400" dirty="0"/>
              <a:t>two steps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400" dirty="0" smtClean="0"/>
              <a:t>the </a:t>
            </a:r>
            <a:r>
              <a:rPr lang="en-US" altLang="zh-CN" sz="2400" dirty="0"/>
              <a:t>analysis of the equivalent continuous time Markov </a:t>
            </a:r>
            <a:r>
              <a:rPr lang="en-US" altLang="zh-CN" sz="2400" dirty="0" smtClean="0"/>
              <a:t>  chain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dirty="0"/>
              <a:t>the computation of reliability and availability. 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r>
              <a:rPr lang="en-US" altLang="zh-CN" sz="2400" dirty="0" smtClean="0"/>
              <a:t>There </a:t>
            </a:r>
            <a:r>
              <a:rPr lang="en-US" altLang="zh-CN" sz="2400" dirty="0"/>
              <a:t>are two equivalent methods to compute the steady- state probability of CTMC.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4" y="4230076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30" y="4239846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70" y="5327162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8" y="4220308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48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399692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261</TotalTime>
  <Words>1091</Words>
  <Application>Microsoft Macintosh PowerPoint</Application>
  <PresentationFormat>全屏显示(4:3)</PresentationFormat>
  <Paragraphs>148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Qualitative analysis</vt:lpstr>
      <vt:lpstr>Qualitative analysis Survivability</vt:lpstr>
      <vt:lpstr>Qualitative analysis Survivability</vt:lpstr>
      <vt:lpstr>Qualitative analysis Survivability</vt:lpstr>
      <vt:lpstr>Theoretical basis behind results</vt:lpstr>
      <vt:lpstr>Qualitative analysis Dependability</vt:lpstr>
      <vt:lpstr>Qualitative analysis Dependability</vt:lpstr>
      <vt:lpstr>Qualitative analysis Dependability</vt:lpstr>
      <vt:lpstr>Qualitative analysis Dependability</vt:lpstr>
      <vt:lpstr>Quantitative analysis Reliability</vt:lpstr>
      <vt:lpstr>Quantitative analysis Avalability</vt:lpstr>
      <vt:lpstr>Quantitative analysis Calculation method of reliability and availability 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47</cp:revision>
  <cp:lastPrinted>2015-12-23T08:25:11Z</cp:lastPrinted>
  <dcterms:created xsi:type="dcterms:W3CDTF">2017-04-11T14:01:11Z</dcterms:created>
  <dcterms:modified xsi:type="dcterms:W3CDTF">2017-07-16T13:18:28Z</dcterms:modified>
</cp:coreProperties>
</file>